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sldIdLst>
    <p:sldId id="256" r:id="rId4"/>
    <p:sldId id="270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FF"/>
    <a:srgbClr val="FFFFFF"/>
    <a:srgbClr val="55AEB7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>
      <p:cViewPr varScale="1">
        <p:scale>
          <a:sx n="73" d="100"/>
          <a:sy n="73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953A8-DDF9-4F5F-88F8-AB95C737EE96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92B04-A8CA-4375-828C-9AD8FB00B9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5266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Нашу организацию посещает 155 воспитанников, это лишь 5% от общего количества дошкольников, имеющих статус ОВЗ, проживающих в Соликамске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нозологии у всех детей с ОВЗ наблюдаются общая моторная неловкость, а для детей с нарушениями речи это один из ведущих симптомов.</a:t>
            </a:r>
            <a:endParaRPr lang="ru-RU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Моя позиция педагога-позиция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консультанта, осуществляющего развивающую помощь не только ребёнку, но и его семье.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8D9F2-B7E8-4FE2-B47C-C93053F2DD7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57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25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35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94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824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201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83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320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70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1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5581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00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24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183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7174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987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18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1174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492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7965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4166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077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98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897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76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89327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97085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51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1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4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09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61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50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1049F-15F7-455A-847C-12F79F7F2D2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13C8F-0308-450F-80A1-8360F34910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41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601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23A1C-8EBC-46BB-A025-2EF105F2FA88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2CE4-6611-4BC5-84EB-C1CFA3CF0E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6235"/>
          <a:stretch/>
        </p:blipFill>
        <p:spPr>
          <a:xfrm flipH="1">
            <a:off x="3200399" y="0"/>
            <a:ext cx="5943598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588"/>
          <a:stretch/>
        </p:blipFill>
        <p:spPr>
          <a:xfrm flipH="1">
            <a:off x="-16137" y="0"/>
            <a:ext cx="3216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09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38E6-B980-42DB-987B-F643CD21FAE0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254E4-9183-40EC-95AF-D17DF0010E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588" r="13647"/>
          <a:stretch/>
        </p:blipFill>
        <p:spPr>
          <a:xfrm rot="16200000" flipH="1">
            <a:off x="3352801" y="1066802"/>
            <a:ext cx="2438400" cy="91440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6235"/>
          <a:stretch/>
        </p:blipFill>
        <p:spPr>
          <a:xfrm rot="16200000" flipH="1">
            <a:off x="2361303" y="-2363097"/>
            <a:ext cx="4419602" cy="914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350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products/ipo/prime/doc/70760670/" TargetMode="Externa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228600"/>
            <a:ext cx="7924800" cy="1851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5410200"/>
            <a:ext cx="5029200" cy="103225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1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Журенкова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Алексеевна, </a:t>
            </a:r>
          </a:p>
          <a:p>
            <a:pPr algn="r">
              <a:lnSpc>
                <a:spcPct val="11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учитель-логопед(высшая квалификационная категория),  учитель-дефектолог </a:t>
            </a:r>
          </a:p>
          <a:p>
            <a:pPr algn="r">
              <a:lnSpc>
                <a:spcPct val="11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МБКДУ «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Психолого-медико-педагогическая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комиссия»</a:t>
            </a:r>
            <a:endPara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838200"/>
            <a:ext cx="6019800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 indent="-25400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rgbClr val="0070C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Профессия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тьютор</a:t>
            </a:r>
            <a:r>
              <a:rPr lang="ru-RU" sz="2800" b="1" dirty="0" smtClean="0">
                <a:solidFill>
                  <a:srgbClr val="0070C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современной системе образования, должностные обязанности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 CYR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тьютора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4223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Должностная инструкция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(примерная):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334000"/>
          </a:xfrm>
        </p:spPr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1.Общие положения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1.1 Настоящая должностная  инструкция (далее — Инструкция)  разработана   в соответствии законом РФ «Об образовании в Российской Федерации», приказом Министерства здравоохранения и социального развития РФ от 14 августа 2009 г. N 593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образования», Трудовым  кодексом  Российской  Федерации,  Уставом, коллективным договором, правилами внутреннего распорядка, трудовым договором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 работодателем.</a:t>
            </a:r>
          </a:p>
          <a:p>
            <a:pPr fontAlgn="base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1.2.Тьютор назначается на должность и освобождается от должности приказом руководителя образовательной организации.  На период отпуска и временной нетрудоспособности его обязанности могут быть возложены на других сотрудников. Временное исполнение обязанностей в этих случаях осуществляется на основании приказа руководителя, изданного с соблюдением требований законодательства о труде.</a:t>
            </a:r>
          </a:p>
          <a:p>
            <a:pPr fontAlgn="base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1.3.Тьютор подчиняется непосредственно заместителю директора по учебно-воспитательной работе, курирующему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тьюторское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сопровождение.</a:t>
            </a:r>
          </a:p>
          <a:p>
            <a:pPr fontAlgn="base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1.4. В своей деятельности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руководствуется законом РФ «Об образовании в Российской Федерации», правилами и нормами охраны труда, техники безопасности и противопожарной защиты, санитарными номами и правилами при организации образовательного процесса, Уставом, локальными актами образовательной организации,  приказами и распоряжениями директора, трудовым договором, настоящей должностной инструкцией.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соблюдает Конвенцию о правах ребенка.</a:t>
            </a:r>
          </a:p>
          <a:p>
            <a:pPr fontAlgn="base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1.5.Тьютор должен иметь высшее профессиональное образование по направлению подготовки «Образование и педагогика» и стаж педагогической работы не менее 2 лет.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Должностная инструкция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(примерная):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86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2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Должностные обязанности.</a:t>
            </a:r>
          </a:p>
          <a:p>
            <a:pPr fontAlgn="base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выполняет следующие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должностные обязанности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2.1.Организует: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процесс индивидуальной  работы с обучающимися по выявлению, формированию и развитию их познавательных интересов;</a:t>
            </a:r>
          </a:p>
          <a:p>
            <a:pPr lvl="0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персональное сопровождение обучающихся в образовательном пространстве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подготовки и профильного обучения;</a:t>
            </a:r>
          </a:p>
          <a:p>
            <a:pPr lvl="0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взаимодействие обучающегося с учителями и другими педагогическими работниками для коррекции индивидуального учебного плана, содействует генерированию его творческого потенциала и участию в проектной и научно-исследовательской деятельности с учетом интересов;</a:t>
            </a:r>
          </a:p>
          <a:p>
            <a:pPr lvl="0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взаимодействие с родителями (законными представителями)  по выявлению, формированию и развитию познавательных интересов обучающихся, в том числе младшего и среднего школьного возрастов, составлению, корректировке индивидуальных учебных (образовательных) планов обучающихся, анализирует и обсуждает с ними ход и результаты реализации этих планов;</a:t>
            </a:r>
          </a:p>
          <a:p>
            <a:pPr lvl="0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индивидуальные и групповые консультации для обучающихся, родителей (законных представителей) по вопросам устранения учебных трудностей, коррекции индивидуальных потребностей, развития и реализации способностей и возможностей,  используя различные технологии и способы коммуникации с обучающимся (группой обучающихся), включая электронные формы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интернет-технологии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для качественной реализации совместной с обучающимся деятельности.</a:t>
            </a:r>
          </a:p>
          <a:p>
            <a:pPr marL="514350" indent="-514350">
              <a:buNone/>
            </a:pP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Должностная инструкция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(примерная):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2.2.Координирует: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поиск информации обучающимися для самообразования;</a:t>
            </a:r>
          </a:p>
          <a:p>
            <a:pPr lvl="0" fontAlgn="base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взаимосвязь познавательных интересов обучающихся и направлений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подготовки и профильного обучения.</a:t>
            </a:r>
          </a:p>
          <a:p>
            <a:pPr fontAlgn="base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2.3.Сопровождает: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процесс формирования их личности обучающихся (помогает им разобраться в успехах, неудачах, сформулировать личный заказ к процессу обучения, выстроить цели на будущее).</a:t>
            </a:r>
          </a:p>
          <a:p>
            <a:pPr fontAlgn="base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2.4.Определяет: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перечень и  методику преподаваемых предметных и ориентационных курсов, информационной и  консультативной работы, системы профориентации, выбирает оптимальную организационную структуру для этой взаимосвязи;</a:t>
            </a:r>
          </a:p>
          <a:p>
            <a:pPr lvl="0" fontAlgn="base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оказывает помощь обучающемуся в осознанном выборе стратегии образования,  преодолении проблем и трудностей процесса самообразования;</a:t>
            </a:r>
          </a:p>
          <a:p>
            <a:pPr lvl="0" fontAlgn="base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создает условия для реальной индивидуализации процесса обучения (составление индивидуальных учебных планов и планирование индивидуальных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образовательно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–профессиональных траекторий).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Должностная инструкция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(примерная):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2.5.Обеспечивает: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уровень подготовки обучающихся, соответствующий требованиям федерального государственного образовательного стандарта, проводит совместный с обучающимся рефлексивный анализ его деятельности и результатов, направленных на анализ выбора его стратегии в обучении, корректировку индивидуальных учебных планов;</a:t>
            </a:r>
          </a:p>
          <a:p>
            <a:pPr lvl="0" fontAlgn="base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мониторинг динамики процесса становления выбора обучающимся пути своего образования;</a:t>
            </a:r>
          </a:p>
          <a:p>
            <a:pPr lvl="0" fontAlgn="base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достижение и подтверждение обучающимися уровней образования (образовательных цензов);</a:t>
            </a:r>
          </a:p>
          <a:p>
            <a:pPr lvl="0" fontAlgn="base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контроль и оценку эффективности построения и реализации образовательной программы (индивидуальной и образовательного учреждения), учитывая успешность самоопределения обучающихся, овладение умениями, развитие опыта творческой деятельности, познавательного интереса обучающихся, используя компьютерные технологии, в т.ч. текстовые редакторы и электронные таблицы в своей деятельности;</a:t>
            </a:r>
          </a:p>
          <a:p>
            <a:pPr lvl="0" fontAlgn="base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охрану жизни и здоровья обучающихся во время образовательного процесса;</a:t>
            </a:r>
          </a:p>
          <a:p>
            <a:pPr lvl="0" fontAlgn="base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условия для наиболее полной реализации творческого потенциала и познавательной активности обучающегося.</a:t>
            </a:r>
          </a:p>
          <a:p>
            <a:pPr fontAlgn="base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2.6.Поддерживает: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познавательный интерес обучающегося, анализируя перспективы развития и возможности расширения его диапазона, синтезирует познавательный интерес с другими интересами, предметами обучения.</a:t>
            </a:r>
          </a:p>
          <a:p>
            <a:pPr fontAlgn="base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2.7.Участвует: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работе педагогических, методических советов, других формах методической работы, в подготовке и проведении родительских собраний, оздоровительных, воспитательных и других мероприятий, предусмотренных образовательной программой  образовательного учреждения, в организации и проведении методической и консультативной помощи родителям обучающихся (законным представителям).</a:t>
            </a:r>
          </a:p>
          <a:p>
            <a:pPr fontAlgn="base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2.8.Выполняет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— правила по охране труда и пожарной безопасности.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1"/>
            <a:ext cx="8686800" cy="4114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Таким образом можно сделать вывод, что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это педагогический работник имеющий право заниматься образовательной деятельностью, а  ассистент(помощник) по оказанию технической помощи ребенку со сложными ограничениями здоровья(т.е. осуществляет присмотр и уход).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8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62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" y="762000"/>
            <a:ext cx="85725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ОО(учреждении)  регламентируют следующие нормативно-правовые документы федерального уровня: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от 29.12.2012г. №273-ФЗ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Постановление Правительства РФ от 8 августа 2013 г. N 678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ФГОС НОО обучающихся с ОВЗ и ФГОС образования обучающихся с умственной отсталостью (интеллектуальными нарушениями)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(утв.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приказом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Министерства образования и науки РФ от 19 декабря 2014 г. № 1599)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Приказ Министерства труда и социальной защиты РФ от 10 января 2017 г. № 10н “Об утверждении профессионального стандарта “Специалист в области воспитания”</a:t>
            </a:r>
          </a:p>
        </p:txBody>
      </p:sp>
    </p:spTree>
    <p:extLst>
      <p:ext uri="{BB962C8B-B14F-4D97-AF65-F5344CB8AC3E}">
        <p14:creationId xmlns:p14="http://schemas.microsoft.com/office/powerpoint/2010/main" xmlns="" val="2186838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879089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школе осуществляется в соответствии с рядом локальных актов, в том числе: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Положение об организации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деятельности;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Положение 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Должностная инструкция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 Положение об индивидуальной образовательной программе;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АОП и коррекционно-развивающей программе;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Положение об индивидуальном учебном плане обучающегося.</a:t>
            </a:r>
          </a:p>
          <a:p>
            <a:pPr fontAlgn="base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Основанием для разработки данных локальных актов является  закон «Об образовании в Российской Федерации, Трудовой кодекс, «Единый  квалификационный  справочник  должностей руководителей, специалистов и служащих».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5736" y="4596300"/>
            <a:ext cx="2768264" cy="226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51237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95400" y="457200"/>
            <a:ext cx="7086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Тьютор</a:t>
            </a:r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педагог, обеспечивающий сопровождение различных форм коррекционно-развивающей и образовательной деятельности детей.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должен иметь высшее профессиональное образование по направлению «Образование и педагогика» либо среднее профессиональное образование с учетом переподготовки по направлению «Коррекционная педагогика», стаж педагогической работы не менее двух лет.</a:t>
            </a:r>
          </a:p>
          <a:p>
            <a:endParaRPr lang="ru-RU" sz="2400" dirty="0" smtClean="0"/>
          </a:p>
          <a:p>
            <a:pPr algn="ctr"/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7189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981200" y="533400"/>
            <a:ext cx="66294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Тьюторское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сопровождение:</a:t>
            </a:r>
          </a:p>
          <a:p>
            <a:pPr algn="ctr"/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образовательная технология, в рамках которой основной формой взаимодействия является индивидуальное и групповое сопровождение обучающихся и их родителей (законных представителей) по вопросам формирования и реализации индивидуальных образовательных маршрутов, то есть коррекционно-развивающих программ, адаптированных образовательных программ.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Закону об образовании, администрация ОО(учреждения)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обязана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предоставлять обучающимся, нуждающимся в сопровождении,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соответствии с рекомендациями  ПМПК.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0888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38200" y="2819400"/>
            <a:ext cx="708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 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791200"/>
          </a:xfrm>
        </p:spPr>
        <p:txBody>
          <a:bodyPr>
            <a:normAutofit fontScale="90000"/>
          </a:bodyPr>
          <a:lstStyle/>
          <a:p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Процедура предоставления </a:t>
            </a:r>
            <a:r>
              <a:rPr lang="ru-RU" sz="2200" i="1" u="sng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 для обучающихся с ОВЗ и инвалидностью. </a:t>
            </a:r>
            <a:b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первом этапе родителям(законным представителям) необходимо обратиться в ПМПК для прохождения соответствующей комиссии. Эта процедура обязательна как для детей, имеющих статус инвалида, так и для детей с ОВЗ без инвалидности.  Если в заключении ПМПК ребенку-инвалиду дается рекомендация 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тьюторском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сопровождении, то по заявлению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родителей(законных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представителей) это положение можно включить в индивидуальный план.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/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может рекомендоваться ПМПК конкретному ребенку (например, с расстройствами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спектра или с тяжелыми и множественными нарушениями), независимо от того, обучается он по адаптированной основной образовательной программе начального общего образования в школе или в отдельном классе или в условиях инклюзивного образования по адаптированной образовательной программе. В этом случае он будет находиться с ребенком все свое рабочее время.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8338742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1000" y="136822"/>
            <a:ext cx="845820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Трудовая функция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тьютора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заключается в педагогическом сопровождении  реализации обучающимися, включая обучающихся с ограниченными возможностями здоровья и инвалидностью, индивидуальных образовательных маршрутов, коррекционно-развивающих программ или АОП,  а именно: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-выявление индивидуальных особенностей, интересов, способностей, проблем, затруднений обучающихся в процессе образования,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организация участия обучающихся в разработке индивидуальных образовательных маршрутов, учебных планов, АОП,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педагогическое сопровождение обучающихся в реализации индивидуальных образовательных маршрутов, учебных планов,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подбор и адаптация педагогических средств индивидуализации образовательного процесса,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педагогическая поддержка рефлексии обучающимися результатов реализации индивидуальных образовательных маршрутов, учебных планов,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организация участия родителей(законных представителей) обучающихся в разработке и реализации индивидуальных образовательных маршрутов, учебных планов,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участие в реализации адаптированных образовательных программ обучающихся с ОВЗ и инвалидностью.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013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871042"/>
            <a:ext cx="8839200" cy="5986958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1" name="Прямоугольник 10"/>
          <p:cNvSpPr/>
          <p:nvPr/>
        </p:nvSpPr>
        <p:spPr>
          <a:xfrm>
            <a:off x="1640688" y="608630"/>
            <a:ext cx="106027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smtClean="0">
                <a:ln w="1270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</a:rPr>
              <a:t>1</a:t>
            </a:r>
            <a:endParaRPr lang="ru-RU" sz="11500" b="1" dirty="0">
              <a:ln w="12700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7400" y="2286000"/>
            <a:ext cx="87604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smtClean="0">
                <a:ln w="12700">
                  <a:solidFill>
                    <a:prstClr val="white"/>
                  </a:solidFill>
                  <a:prstDash val="solid"/>
                </a:ln>
                <a:solidFill>
                  <a:srgbClr val="92D050"/>
                </a:solidFill>
              </a:rPr>
              <a:t>2</a:t>
            </a:r>
            <a:endParaRPr lang="ru-RU" sz="11500" b="1" dirty="0">
              <a:ln w="12700">
                <a:solidFill>
                  <a:prstClr val="white"/>
                </a:solidFill>
                <a:prstDash val="solid"/>
              </a:ln>
              <a:solidFill>
                <a:srgbClr val="92D05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43200" y="3886200"/>
            <a:ext cx="95767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smtClean="0">
                <a:ln w="12700">
                  <a:solidFill>
                    <a:prstClr val="white"/>
                  </a:solidFill>
                  <a:prstDash val="solid"/>
                </a:ln>
                <a:solidFill>
                  <a:srgbClr val="FFC000"/>
                </a:solidFill>
              </a:rPr>
              <a:t>3</a:t>
            </a:r>
            <a:endParaRPr lang="ru-RU" sz="11500" b="1" dirty="0">
              <a:ln w="12700">
                <a:solidFill>
                  <a:prstClr val="white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38400" y="1066800"/>
            <a:ext cx="51059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 работы на год, четверть;</a:t>
            </a:r>
          </a:p>
          <a:p>
            <a:pPr lvl="0" fontAlgn="base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программа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сопровождения и ИУП обучающегося;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52800" y="2362200"/>
            <a:ext cx="4648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график работы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группой (обучающимся);</a:t>
            </a:r>
          </a:p>
          <a:p>
            <a:pPr lvl="0" fontAlgn="base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дневник наблюдений;</a:t>
            </a:r>
          </a:p>
          <a:p>
            <a:pPr lvl="0" fontAlgn="base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анализ реализации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сопровождения  и ИУП;</a:t>
            </a:r>
          </a:p>
          <a:p>
            <a:r>
              <a:rPr lang="ru-RU" sz="1400" b="1" dirty="0" smtClean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91000" y="4343400"/>
            <a:ext cx="449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материалы мониторинга эффективности и результатов работы с каждым ребенком;</a:t>
            </a:r>
          </a:p>
          <a:p>
            <a:pPr lvl="0" fontAlgn="base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журнал учета посещаемости и успеваемости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тьюторантов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ru-RU" sz="1400" b="1" dirty="0" smtClean="0">
                <a:solidFill>
                  <a:srgbClr val="C0504D">
                    <a:lumMod val="75000"/>
                  </a:srgbClr>
                </a:solidFill>
              </a:rPr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238723"/>
            <a:ext cx="8458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Документация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486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1000" y="506154"/>
            <a:ext cx="84582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работе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осуществляет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взаимодействие с другими работниками и структурными подразделениями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7.1.Работу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непосредственно курируют заместитель директора по УВР, руководитель образовательной организации (школы).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7.2.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осуществляет свою деятельность в тесном контакте с  учителями, педагогами дополнительного образования,  педагогом-психологом, социальным педагогом, медицинским работником,  работающими с закрепленными группами, обучающимися, руководителями школьных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МО,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родителями, администрацией образовательной организации, инспекцией по делам несовершеннолетних и защите их прав, уполномоченным  по правам ребенка, а также сотрудничает со специалистами учреждений, организаций, ведомств по вопросам создания условий для развития личности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тьторанта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оказания помощи по обеспечению его социальной защиты в рамках своей компетенции.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013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764</Words>
  <Application>Microsoft Office PowerPoint</Application>
  <PresentationFormat>Экран (4:3)</PresentationFormat>
  <Paragraphs>115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Office Theme</vt:lpstr>
      <vt:lpstr>Custom Design</vt:lpstr>
      <vt:lpstr>1_Custom Design</vt:lpstr>
      <vt:lpstr>  </vt:lpstr>
      <vt:lpstr>Слайд 2</vt:lpstr>
      <vt:lpstr>Слайд 3</vt:lpstr>
      <vt:lpstr>Слайд 4</vt:lpstr>
      <vt:lpstr> </vt:lpstr>
      <vt:lpstr>Процедура предоставления тьютора для обучающихся с ОВЗ и инвалидностью.  На первом этапе родителям(законным представителям) необходимо обратиться в ПМПК для прохождения соответствующей комиссии. Эта процедура обязательна как для детей, имеющих статус инвалида, так и для детей с ОВЗ без инвалидности.  Если в заключении ПМПК ребенку-инвалиду дается рекомендация о тьюторском сопровождении, то по заявлению родителей(законных представителей) это положение можно включить в индивидуальный план.   Но тьютор может рекомендоваться ПМПК конкретному ребенку (например, с расстройствами аутистического спектра или с тяжелыми и множественными нарушениями), независимо от того, обучается он по адаптированной основной образовательной программе начального общего образования в школе или в отдельном классе или в условиях инклюзивного образования по адаптированной образовательной программе. В этом случае он будет находиться с ребенком все свое рабочее время.  </vt:lpstr>
      <vt:lpstr>Слайд 7</vt:lpstr>
      <vt:lpstr>Слайд 8</vt:lpstr>
      <vt:lpstr>Слайд 9</vt:lpstr>
      <vt:lpstr>Должностная инструкция тьютора (примерная): </vt:lpstr>
      <vt:lpstr>Должностная инструкция тьютора (примерная):</vt:lpstr>
      <vt:lpstr>Должностная инструкция тьютора (примерная):</vt:lpstr>
      <vt:lpstr>Должностная инструкция тьютора (примерная):</vt:lpstr>
      <vt:lpstr>Вывод</vt:lpstr>
      <vt:lpstr>Слайд 15</vt:lpstr>
    </vt:vector>
  </TitlesOfParts>
  <Company>Fairmont Raffles Hotels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pmarkasian</dc:creator>
  <cp:lastModifiedBy>Таня</cp:lastModifiedBy>
  <cp:revision>125</cp:revision>
  <dcterms:created xsi:type="dcterms:W3CDTF">2014-07-16T14:10:57Z</dcterms:created>
  <dcterms:modified xsi:type="dcterms:W3CDTF">2018-11-08T06:45:52Z</dcterms:modified>
</cp:coreProperties>
</file>